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606"/>
  </p:normalViewPr>
  <p:slideViewPr>
    <p:cSldViewPr snapToGrid="0" snapToObjects="1">
      <p:cViewPr>
        <p:scale>
          <a:sx n="88" d="100"/>
          <a:sy n="88" d="100"/>
        </p:scale>
        <p:origin x="124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7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2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52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46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8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8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2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2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2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9C9A08-6F8B-FC41-AF3E-6476E66A573F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7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76" y="1906854"/>
            <a:ext cx="3823581" cy="382358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Chapter 3:</a:t>
            </a:r>
            <a:br>
              <a:rPr lang="en-US" dirty="0"/>
            </a:br>
            <a:r>
              <a:rPr lang="en-US" dirty="0"/>
              <a:t>Building with Keras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02177" y="2505260"/>
            <a:ext cx="4637569" cy="40541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Start using some of the most popular tools for Data Science and Neural Network programming (</a:t>
            </a:r>
            <a:r>
              <a:rPr lang="en-US" sz="2800" dirty="0" err="1"/>
              <a:t>numpy</a:t>
            </a:r>
            <a:r>
              <a:rPr lang="en-US" sz="2800" dirty="0"/>
              <a:t>, pandas, </a:t>
            </a:r>
            <a:r>
              <a:rPr lang="en-US" sz="2800" dirty="0" err="1"/>
              <a:t>scipy</a:t>
            </a:r>
            <a:r>
              <a:rPr lang="en-US" sz="2800" dirty="0"/>
              <a:t>, </a:t>
            </a:r>
            <a:r>
              <a:rPr lang="en-US" sz="2800" dirty="0" err="1"/>
              <a:t>keras</a:t>
            </a:r>
            <a:r>
              <a:rPr lang="en-US" sz="2800" dirty="0"/>
              <a:t>)</a:t>
            </a:r>
          </a:p>
          <a:p>
            <a:r>
              <a:rPr lang="en-US" sz="2800" dirty="0"/>
              <a:t>Working with big data (data wrangling)</a:t>
            </a:r>
          </a:p>
          <a:p>
            <a:pPr lvl="1"/>
            <a:r>
              <a:rPr lang="en-US" sz="2800" dirty="0"/>
              <a:t>Simple data wrangling</a:t>
            </a:r>
          </a:p>
          <a:p>
            <a:pPr lvl="1"/>
            <a:r>
              <a:rPr lang="en-US" sz="2800" dirty="0"/>
              <a:t>normalization</a:t>
            </a:r>
          </a:p>
          <a:p>
            <a:r>
              <a:rPr lang="en-US" sz="2800" dirty="0"/>
              <a:t>Program a predictive (regression and classification) Neural Network model using </a:t>
            </a:r>
            <a:r>
              <a:rPr lang="en-US" sz="2800" dirty="0" err="1"/>
              <a:t>keras</a:t>
            </a:r>
            <a:r>
              <a:rPr lang="en-US" sz="2800" dirty="0"/>
              <a:t> and interpret the output</a:t>
            </a:r>
          </a:p>
          <a:p>
            <a:pPr lvl="1"/>
            <a:r>
              <a:rPr lang="en-US" sz="2800" dirty="0"/>
              <a:t>Specify the architecture (sequential, choosing: # layers, # nodes, activation functions)</a:t>
            </a:r>
          </a:p>
          <a:p>
            <a:pPr lvl="1"/>
            <a:r>
              <a:rPr lang="en-US" sz="2800" dirty="0"/>
              <a:t>Compile a model (optimizers, learning rate, loss functions, metrics)</a:t>
            </a:r>
          </a:p>
          <a:p>
            <a:pPr lvl="1"/>
            <a:r>
              <a:rPr lang="en-US" sz="2800" dirty="0"/>
              <a:t>Fit a model (epochs, batch size)</a:t>
            </a:r>
          </a:p>
          <a:p>
            <a:pPr lvl="1"/>
            <a:r>
              <a:rPr lang="en-US" sz="2800" dirty="0"/>
              <a:t>Predict with model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87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for classification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which category your data lies in</a:t>
            </a:r>
          </a:p>
          <a:p>
            <a:r>
              <a:rPr lang="en-US" dirty="0"/>
              <a:t>Loss function is “</a:t>
            </a:r>
            <a:r>
              <a:rPr lang="en-US" dirty="0" err="1"/>
              <a:t>classical_crossentropy</a:t>
            </a:r>
            <a:r>
              <a:rPr lang="en-US" dirty="0"/>
              <a:t>” (</a:t>
            </a:r>
            <a:r>
              <a:rPr lang="en-US" dirty="0" err="1"/>
              <a:t>ie</a:t>
            </a:r>
            <a:r>
              <a:rPr lang="en-US" dirty="0"/>
              <a:t> Log Loss)</a:t>
            </a:r>
          </a:p>
          <a:p>
            <a:r>
              <a:rPr lang="en-US" dirty="0"/>
              <a:t>In output data: One node for each category (one hot encoding)</a:t>
            </a:r>
          </a:p>
          <a:p>
            <a:r>
              <a:rPr lang="en-US" dirty="0"/>
              <a:t>Last layer also gets a “</a:t>
            </a:r>
            <a:r>
              <a:rPr lang="en-US" dirty="0" err="1"/>
              <a:t>softmax</a:t>
            </a:r>
            <a:r>
              <a:rPr lang="en-US" dirty="0"/>
              <a:t>” activation function which normalizes all the outputs to sum up to 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1" y="47917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Add the output layer (for binary classifier)</a:t>
            </a:r>
          </a:p>
          <a:p>
            <a:pPr lvl="0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(Dense(units=2, activation=“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softmax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4158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loading and using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model.save</a:t>
            </a:r>
            <a:r>
              <a:rPr lang="en-US" dirty="0"/>
              <a:t>("my_model1.h5")</a:t>
            </a:r>
          </a:p>
          <a:p>
            <a:r>
              <a:rPr lang="en-US" dirty="0" err="1"/>
              <a:t>new_prediction</a:t>
            </a:r>
            <a:r>
              <a:rPr lang="en-US" dirty="0"/>
              <a:t>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pred_data</a:t>
            </a:r>
            <a:r>
              <a:rPr lang="en-US" dirty="0"/>
              <a:t>)</a:t>
            </a:r>
          </a:p>
          <a:p>
            <a:r>
              <a:rPr lang="en-US" dirty="0" err="1"/>
              <a:t>model.summary</a:t>
            </a:r>
            <a:r>
              <a:rPr lang="en-US" dirty="0"/>
              <a:t>()</a:t>
            </a:r>
          </a:p>
          <a:p>
            <a:r>
              <a:rPr lang="en-US" dirty="0" err="1"/>
              <a:t>loaded_model</a:t>
            </a:r>
            <a:r>
              <a:rPr lang="en-US" dirty="0"/>
              <a:t> = </a:t>
            </a:r>
            <a:r>
              <a:rPr lang="en-US" dirty="0" err="1"/>
              <a:t>keras.models.load_model</a:t>
            </a:r>
            <a:r>
              <a:rPr lang="en-US" dirty="0"/>
              <a:t>("my_model1.h5")</a:t>
            </a:r>
          </a:p>
        </p:txBody>
      </p:sp>
    </p:spTree>
    <p:extLst>
      <p:ext uri="{BB962C8B-B14F-4D97-AF65-F5344CB8AC3E}">
        <p14:creationId xmlns:p14="http://schemas.microsoft.com/office/powerpoint/2010/main" val="6718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your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layers, nodes, learning rate, batches, epochs, activations, loss? AHHH</a:t>
            </a:r>
          </a:p>
        </p:txBody>
      </p:sp>
    </p:spTree>
    <p:extLst>
      <p:ext uri="{BB962C8B-B14F-4D97-AF65-F5344CB8AC3E}">
        <p14:creationId xmlns:p14="http://schemas.microsoft.com/office/powerpoint/2010/main" val="183582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43" y="639098"/>
            <a:ext cx="269242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031" y="3522111"/>
            <a:ext cx="3959447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Model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Like over and under fitting</a:t>
            </a:r>
          </a:p>
          <a:p>
            <a:r>
              <a:rPr lang="en-US" dirty="0"/>
              <a:t>Overfitting: when your test loss keeps decreasing but your validation loss starts increasing</a:t>
            </a:r>
          </a:p>
          <a:p>
            <a:r>
              <a:rPr lang="en-US" dirty="0"/>
              <a:t>Increasing nodes or layers to the network increases model capacity</a:t>
            </a:r>
          </a:p>
          <a:p>
            <a:r>
              <a:rPr lang="en-US" dirty="0"/>
              <a:t>Running more epochs also can over fit your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EXPERIMENTAL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network with small capacity</a:t>
            </a:r>
          </a:p>
          <a:p>
            <a:r>
              <a:rPr lang="en-US" dirty="0"/>
              <a:t>Get a validation score</a:t>
            </a:r>
          </a:p>
          <a:p>
            <a:r>
              <a:rPr lang="en-US" dirty="0"/>
              <a:t>Keep increasing capacity until the validation score is no longer improving</a:t>
            </a:r>
          </a:p>
          <a:p>
            <a:r>
              <a:rPr lang="en-US" dirty="0"/>
              <a:t>Back and forth, add a layer, then add some nodes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images!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MNIST dataset</a:t>
            </a:r>
          </a:p>
          <a:p>
            <a:r>
              <a:rPr lang="en-US" dirty="0"/>
              <a:t>28 X 28 Pixel grid</a:t>
            </a:r>
          </a:p>
          <a:p>
            <a:r>
              <a:rPr lang="en-US" dirty="0"/>
              <a:t>0 is light as possible 1 is dark as possible</a:t>
            </a:r>
          </a:p>
          <a:p>
            <a:r>
              <a:rPr lang="en-US" dirty="0"/>
              <a:t>Value in each part of flattened array denotes the </a:t>
            </a:r>
            <a:r>
              <a:rPr lang="en-US"/>
              <a:t>pixel value at that position</a:t>
            </a:r>
          </a:p>
        </p:txBody>
      </p:sp>
    </p:spTree>
    <p:extLst>
      <p:ext uri="{BB962C8B-B14F-4D97-AF65-F5344CB8AC3E}">
        <p14:creationId xmlns:p14="http://schemas.microsoft.com/office/powerpoint/2010/main" val="5531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1" y="2316480"/>
            <a:ext cx="92665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 known as </a:t>
            </a:r>
            <a:r>
              <a:rPr lang="en-US" sz="2400" i="1" dirty="0"/>
              <a:t>preprocessing</a:t>
            </a:r>
            <a:r>
              <a:rPr lang="en-US" sz="2400" dirty="0"/>
              <a:t>, this is a crucial part to arriving at a good solution in reasonable time  in a neural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Continuous Variables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Standardizing each column (Applying </a:t>
            </a:r>
            <a:r>
              <a:rPr lang="en-US" sz="2400" dirty="0" err="1"/>
              <a:t>zscore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Categorical Variables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Divide the category into individual columns (one hot encoding)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Deal with missing values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Either fill them in with mean/mode or just delete the data point</a:t>
            </a:r>
          </a:p>
        </p:txBody>
      </p:sp>
    </p:spTree>
    <p:extLst>
      <p:ext uri="{BB962C8B-B14F-4D97-AF65-F5344CB8AC3E}">
        <p14:creationId xmlns:p14="http://schemas.microsoft.com/office/powerpoint/2010/main" val="12562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(Dense(</a:t>
            </a:r>
            <a:r>
              <a:rPr lang="en-US" dirty="0" err="1"/>
              <a:t>n_cols</a:t>
            </a:r>
            <a:r>
              <a:rPr lang="en-US" dirty="0"/>
              <a:t>, activation='</a:t>
            </a:r>
            <a:r>
              <a:rPr lang="en-US" dirty="0" err="1"/>
              <a:t>tanh</a:t>
            </a:r>
            <a:r>
              <a:rPr lang="en-US" dirty="0"/>
              <a:t>', </a:t>
            </a:r>
            <a:r>
              <a:rPr lang="en-US" dirty="0" err="1"/>
              <a:t>input_shape</a:t>
            </a:r>
            <a:r>
              <a:rPr lang="en-US" dirty="0"/>
              <a:t>=(</a:t>
            </a:r>
            <a:r>
              <a:rPr lang="en-US" dirty="0" err="1"/>
              <a:t>in_cols</a:t>
            </a:r>
            <a:r>
              <a:rPr lang="en-US" dirty="0"/>
              <a:t>,)))</a:t>
            </a:r>
          </a:p>
          <a:p>
            <a:r>
              <a:rPr lang="en-US" dirty="0" err="1"/>
              <a:t>model.add</a:t>
            </a:r>
            <a:r>
              <a:rPr lang="en-US" dirty="0"/>
              <a:t>(Dense(1))</a:t>
            </a:r>
          </a:p>
          <a:p>
            <a:endParaRPr lang="en-US" dirty="0"/>
          </a:p>
          <a:p>
            <a:r>
              <a:rPr lang="en-US" dirty="0"/>
              <a:t>How many nodes?</a:t>
            </a:r>
          </a:p>
          <a:p>
            <a:r>
              <a:rPr lang="en-US" dirty="0"/>
              <a:t>How many layers?</a:t>
            </a:r>
          </a:p>
          <a:p>
            <a:r>
              <a:rPr lang="en-US" dirty="0"/>
              <a:t>What activation function per layer?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model.compile</a:t>
            </a:r>
            <a:r>
              <a:rPr lang="en-US" dirty="0"/>
              <a:t>(optimizer="</a:t>
            </a:r>
            <a:r>
              <a:rPr lang="en-US" dirty="0" err="1"/>
              <a:t>adam</a:t>
            </a:r>
            <a:r>
              <a:rPr lang="en-US" dirty="0"/>
              <a:t>", loss='</a:t>
            </a:r>
            <a:r>
              <a:rPr lang="en-US" dirty="0" err="1"/>
              <a:t>mse</a:t>
            </a:r>
            <a:r>
              <a:rPr lang="en-US" dirty="0"/>
              <a:t>', metrics=["</a:t>
            </a:r>
            <a:r>
              <a:rPr lang="en-US" dirty="0" err="1"/>
              <a:t>mse</a:t>
            </a:r>
            <a:r>
              <a:rPr lang="en-US" dirty="0"/>
              <a:t>", "accuracy"])</a:t>
            </a:r>
          </a:p>
          <a:p>
            <a:endParaRPr lang="en-US" dirty="0"/>
          </a:p>
          <a:p>
            <a:r>
              <a:rPr lang="en-US" dirty="0"/>
              <a:t>Optimizer controls learning rate. Adam is an automatic tuner for learning rate</a:t>
            </a:r>
          </a:p>
          <a:p>
            <a:r>
              <a:rPr lang="en-US" dirty="0"/>
              <a:t>Loss is the function your model will use to determine how close its prediction is to the expected output</a:t>
            </a:r>
          </a:p>
          <a:p>
            <a:pPr lvl="1"/>
            <a:r>
              <a:rPr lang="en-US" dirty="0"/>
              <a:t>Note: Loss must be differentiable to be used for the gradient decent</a:t>
            </a:r>
          </a:p>
          <a:p>
            <a:r>
              <a:rPr lang="en-US" dirty="0"/>
              <a:t>Metrics is just for the human to see how well the model is performing</a:t>
            </a:r>
          </a:p>
        </p:txBody>
      </p:sp>
    </p:spTree>
    <p:extLst>
      <p:ext uri="{BB962C8B-B14F-4D97-AF65-F5344CB8AC3E}">
        <p14:creationId xmlns:p14="http://schemas.microsoft.com/office/powerpoint/2010/main" val="1259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(predictors, targets, epochs=10) </a:t>
            </a:r>
          </a:p>
          <a:p>
            <a:endParaRPr lang="en-US" dirty="0"/>
          </a:p>
          <a:p>
            <a:r>
              <a:rPr lang="en-US" dirty="0"/>
              <a:t>Applies backwards propagation over multiple iterations, called </a:t>
            </a:r>
            <a:r>
              <a:rPr lang="en-US" i="1" dirty="0"/>
              <a:t>epochs </a:t>
            </a:r>
            <a:r>
              <a:rPr lang="en-US" dirty="0"/>
              <a:t>to tune the weights</a:t>
            </a:r>
          </a:p>
          <a:p>
            <a:r>
              <a:rPr lang="en-US" dirty="0"/>
              <a:t>Epochs are the iterations to go through in tuning the weights</a:t>
            </a:r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31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47777"/>
            <a:ext cx="10131425" cy="2303809"/>
          </a:xfrm>
        </p:spPr>
        <p:txBody>
          <a:bodyPr/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Set up the model as sequential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model =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Sequential()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Add a hidden layer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model.</a:t>
            </a:r>
            <a:r>
              <a:rPr lang="en-US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Dense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units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=2,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activation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relu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input_shape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n_features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,)))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Add the output layer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model.add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(Dense(units=1))</a:t>
            </a:r>
          </a:p>
        </p:txBody>
      </p:sp>
      <p:sp>
        <p:nvSpPr>
          <p:cNvPr id="953" name="Oval 952"/>
          <p:cNvSpPr/>
          <p:nvPr/>
        </p:nvSpPr>
        <p:spPr>
          <a:xfrm>
            <a:off x="8750512" y="4887228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grade</a:t>
            </a:r>
          </a:p>
        </p:txBody>
      </p:sp>
      <p:cxnSp>
        <p:nvCxnSpPr>
          <p:cNvPr id="954" name="Straight Arrow Connector 953"/>
          <p:cNvCxnSpPr/>
          <p:nvPr/>
        </p:nvCxnSpPr>
        <p:spPr>
          <a:xfrm flipV="1">
            <a:off x="6292389" y="4641426"/>
            <a:ext cx="731277" cy="1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Arrow Connector 954"/>
          <p:cNvCxnSpPr/>
          <p:nvPr/>
        </p:nvCxnSpPr>
        <p:spPr>
          <a:xfrm>
            <a:off x="6292389" y="5803950"/>
            <a:ext cx="73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8" name="Oval 957"/>
          <p:cNvSpPr/>
          <p:nvPr/>
        </p:nvSpPr>
        <p:spPr>
          <a:xfrm>
            <a:off x="7023666" y="4275666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</a:p>
        </p:txBody>
      </p:sp>
      <p:sp>
        <p:nvSpPr>
          <p:cNvPr id="959" name="Oval 958"/>
          <p:cNvSpPr/>
          <p:nvPr/>
        </p:nvSpPr>
        <p:spPr>
          <a:xfrm>
            <a:off x="7023666" y="5438190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h2</a:t>
            </a:r>
          </a:p>
        </p:txBody>
      </p:sp>
      <p:cxnSp>
        <p:nvCxnSpPr>
          <p:cNvPr id="960" name="Straight Arrow Connector 959"/>
          <p:cNvCxnSpPr/>
          <p:nvPr/>
        </p:nvCxnSpPr>
        <p:spPr>
          <a:xfrm flipV="1">
            <a:off x="6292389" y="4641426"/>
            <a:ext cx="731277" cy="11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/>
          <p:cNvCxnSpPr>
            <a:stCxn id="955" idx="6"/>
          </p:cNvCxnSpPr>
          <p:nvPr/>
        </p:nvCxnSpPr>
        <p:spPr>
          <a:xfrm>
            <a:off x="6292390" y="4641426"/>
            <a:ext cx="731276" cy="11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/>
          <p:cNvCxnSpPr/>
          <p:nvPr/>
        </p:nvCxnSpPr>
        <p:spPr>
          <a:xfrm>
            <a:off x="8207007" y="4641426"/>
            <a:ext cx="543505" cy="61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/>
          <p:cNvCxnSpPr/>
          <p:nvPr/>
        </p:nvCxnSpPr>
        <p:spPr>
          <a:xfrm flipV="1">
            <a:off x="8207007" y="5252988"/>
            <a:ext cx="543505" cy="55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1" name="Rectangle 980"/>
          <p:cNvSpPr/>
          <p:nvPr/>
        </p:nvSpPr>
        <p:spPr>
          <a:xfrm>
            <a:off x="4888481" y="4444625"/>
            <a:ext cx="1403907" cy="42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Hr. slept</a:t>
            </a:r>
          </a:p>
        </p:txBody>
      </p:sp>
      <p:sp>
        <p:nvSpPr>
          <p:cNvPr id="982" name="Rectangle 981"/>
          <p:cNvSpPr/>
          <p:nvPr/>
        </p:nvSpPr>
        <p:spPr>
          <a:xfrm>
            <a:off x="4888481" y="5614628"/>
            <a:ext cx="1403907" cy="42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Hr. studied</a:t>
            </a:r>
          </a:p>
        </p:txBody>
      </p:sp>
      <p:cxnSp>
        <p:nvCxnSpPr>
          <p:cNvPr id="984" name="Elbow Connector 983"/>
          <p:cNvCxnSpPr>
            <a:endCxn id="959" idx="4"/>
          </p:cNvCxnSpPr>
          <p:nvPr/>
        </p:nvCxnSpPr>
        <p:spPr>
          <a:xfrm>
            <a:off x="2643188" y="6049752"/>
            <a:ext cx="4972149" cy="119958"/>
          </a:xfrm>
          <a:prstGeom prst="bentConnector4">
            <a:avLst>
              <a:gd name="adj1" fmla="val 31119"/>
              <a:gd name="adj2" fmla="val 29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9" name="Oval 988"/>
              <p:cNvSpPr/>
              <p:nvPr/>
            </p:nvSpPr>
            <p:spPr>
              <a:xfrm>
                <a:off x="442913" y="5438190"/>
                <a:ext cx="2200275" cy="1234073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l-GR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9" name="Oval 9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3" y="5438190"/>
                <a:ext cx="2200275" cy="1234073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1" name="Straight Connector 990"/>
          <p:cNvCxnSpPr/>
          <p:nvPr/>
        </p:nvCxnSpPr>
        <p:spPr>
          <a:xfrm>
            <a:off x="1911910" y="5614628"/>
            <a:ext cx="0" cy="94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6" name="TextBox 995"/>
              <p:cNvSpPr txBox="1"/>
              <p:nvPr/>
            </p:nvSpPr>
            <p:spPr>
              <a:xfrm>
                <a:off x="1946104" y="5796302"/>
                <a:ext cx="6628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𝑟𝑒𝑙𝑢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6" name="TextBox 9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4" y="5796302"/>
                <a:ext cx="66289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514" r="-5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59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Use the “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adam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 optimizer and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mean_squared_error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loss function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model.compile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optimizer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=“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loss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metrics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"])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Optimizers specify the learning rate. Complex optimizers like Adam aim to find the optimal learning rate.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Loss function specifies the how to model will determine its accuracy. Remember, loss functions are used in the gradient decent and thus must be differentiable.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Metrics are the models output to the user to access model performance. “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mean squared error is a popular choice for regression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3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Fit the model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early_stopping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EarlyStopping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(patience=2)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model.fit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(x=predictors, y=targets, epochs=100,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batch_size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=5,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validation_split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=.3, callbacks=[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early_stopping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])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Epochs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Batch size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Validation split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Early stopping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1050</TotalTime>
  <Words>706</Words>
  <Application>Microsoft Macintosh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Consolas</vt:lpstr>
      <vt:lpstr>Celestial</vt:lpstr>
      <vt:lpstr>Chapter 3: Building with Keras</vt:lpstr>
      <vt:lpstr>Data Wrangling</vt:lpstr>
      <vt:lpstr>Architecture</vt:lpstr>
      <vt:lpstr>Compile</vt:lpstr>
      <vt:lpstr>Fit</vt:lpstr>
      <vt:lpstr>Classification</vt:lpstr>
      <vt:lpstr>Building</vt:lpstr>
      <vt:lpstr>Compiling</vt:lpstr>
      <vt:lpstr>training</vt:lpstr>
      <vt:lpstr>Difference for classification models</vt:lpstr>
      <vt:lpstr>Saving and loading and using models</vt:lpstr>
      <vt:lpstr>Optimizing your model</vt:lpstr>
      <vt:lpstr>Model capacity</vt:lpstr>
      <vt:lpstr>GENERAL EXPERIMENTAL WORKFLOW</vt:lpstr>
      <vt:lpstr>Recognizing images!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Adjustment</dc:title>
  <dc:creator>Josiah Coad</dc:creator>
  <cp:lastModifiedBy>Josiah Coad</cp:lastModifiedBy>
  <cp:revision>17</cp:revision>
  <dcterms:created xsi:type="dcterms:W3CDTF">2017-11-28T16:38:02Z</dcterms:created>
  <dcterms:modified xsi:type="dcterms:W3CDTF">2017-12-19T01:35:50Z</dcterms:modified>
</cp:coreProperties>
</file>